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C54198C-EC1A-46F4-A090-B9DB667DD868}"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8818C5-8BF1-4AC1-ABBE-1C6533201736}" type="slidenum">
              <a:rPr lang="ar-IQ" smtClean="0"/>
              <a:t>‹#›</a:t>
            </a:fld>
            <a:endParaRPr lang="ar-IQ"/>
          </a:p>
        </p:txBody>
      </p:sp>
    </p:spTree>
    <p:extLst>
      <p:ext uri="{BB962C8B-B14F-4D97-AF65-F5344CB8AC3E}">
        <p14:creationId xmlns:p14="http://schemas.microsoft.com/office/powerpoint/2010/main" val="3800898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C54198C-EC1A-46F4-A090-B9DB667DD868}"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8818C5-8BF1-4AC1-ABBE-1C6533201736}" type="slidenum">
              <a:rPr lang="ar-IQ" smtClean="0"/>
              <a:t>‹#›</a:t>
            </a:fld>
            <a:endParaRPr lang="ar-IQ"/>
          </a:p>
        </p:txBody>
      </p:sp>
    </p:spTree>
    <p:extLst>
      <p:ext uri="{BB962C8B-B14F-4D97-AF65-F5344CB8AC3E}">
        <p14:creationId xmlns:p14="http://schemas.microsoft.com/office/powerpoint/2010/main" val="1744488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C54198C-EC1A-46F4-A090-B9DB667DD868}"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8818C5-8BF1-4AC1-ABBE-1C6533201736}" type="slidenum">
              <a:rPr lang="ar-IQ" smtClean="0"/>
              <a:t>‹#›</a:t>
            </a:fld>
            <a:endParaRPr lang="ar-IQ"/>
          </a:p>
        </p:txBody>
      </p:sp>
    </p:spTree>
    <p:extLst>
      <p:ext uri="{BB962C8B-B14F-4D97-AF65-F5344CB8AC3E}">
        <p14:creationId xmlns:p14="http://schemas.microsoft.com/office/powerpoint/2010/main" val="100668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C54198C-EC1A-46F4-A090-B9DB667DD868}"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8818C5-8BF1-4AC1-ABBE-1C6533201736}" type="slidenum">
              <a:rPr lang="ar-IQ" smtClean="0"/>
              <a:t>‹#›</a:t>
            </a:fld>
            <a:endParaRPr lang="ar-IQ"/>
          </a:p>
        </p:txBody>
      </p:sp>
    </p:spTree>
    <p:extLst>
      <p:ext uri="{BB962C8B-B14F-4D97-AF65-F5344CB8AC3E}">
        <p14:creationId xmlns:p14="http://schemas.microsoft.com/office/powerpoint/2010/main" val="305476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54198C-EC1A-46F4-A090-B9DB667DD868}"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8818C5-8BF1-4AC1-ABBE-1C6533201736}" type="slidenum">
              <a:rPr lang="ar-IQ" smtClean="0"/>
              <a:t>‹#›</a:t>
            </a:fld>
            <a:endParaRPr lang="ar-IQ"/>
          </a:p>
        </p:txBody>
      </p:sp>
    </p:spTree>
    <p:extLst>
      <p:ext uri="{BB962C8B-B14F-4D97-AF65-F5344CB8AC3E}">
        <p14:creationId xmlns:p14="http://schemas.microsoft.com/office/powerpoint/2010/main" val="2758101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C54198C-EC1A-46F4-A090-B9DB667DD868}"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8818C5-8BF1-4AC1-ABBE-1C6533201736}" type="slidenum">
              <a:rPr lang="ar-IQ" smtClean="0"/>
              <a:t>‹#›</a:t>
            </a:fld>
            <a:endParaRPr lang="ar-IQ"/>
          </a:p>
        </p:txBody>
      </p:sp>
    </p:spTree>
    <p:extLst>
      <p:ext uri="{BB962C8B-B14F-4D97-AF65-F5344CB8AC3E}">
        <p14:creationId xmlns:p14="http://schemas.microsoft.com/office/powerpoint/2010/main" val="2622584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C54198C-EC1A-46F4-A090-B9DB667DD868}" type="datetimeFigureOut">
              <a:rPr lang="ar-IQ" smtClean="0"/>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38818C5-8BF1-4AC1-ABBE-1C6533201736}" type="slidenum">
              <a:rPr lang="ar-IQ" smtClean="0"/>
              <a:t>‹#›</a:t>
            </a:fld>
            <a:endParaRPr lang="ar-IQ"/>
          </a:p>
        </p:txBody>
      </p:sp>
    </p:spTree>
    <p:extLst>
      <p:ext uri="{BB962C8B-B14F-4D97-AF65-F5344CB8AC3E}">
        <p14:creationId xmlns:p14="http://schemas.microsoft.com/office/powerpoint/2010/main" val="2439851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C54198C-EC1A-46F4-A090-B9DB667DD868}"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38818C5-8BF1-4AC1-ABBE-1C6533201736}" type="slidenum">
              <a:rPr lang="ar-IQ" smtClean="0"/>
              <a:t>‹#›</a:t>
            </a:fld>
            <a:endParaRPr lang="ar-IQ"/>
          </a:p>
        </p:txBody>
      </p:sp>
    </p:spTree>
    <p:extLst>
      <p:ext uri="{BB962C8B-B14F-4D97-AF65-F5344CB8AC3E}">
        <p14:creationId xmlns:p14="http://schemas.microsoft.com/office/powerpoint/2010/main" val="1859102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54198C-EC1A-46F4-A090-B9DB667DD868}" type="datetimeFigureOut">
              <a:rPr lang="ar-IQ" smtClean="0"/>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38818C5-8BF1-4AC1-ABBE-1C6533201736}" type="slidenum">
              <a:rPr lang="ar-IQ" smtClean="0"/>
              <a:t>‹#›</a:t>
            </a:fld>
            <a:endParaRPr lang="ar-IQ"/>
          </a:p>
        </p:txBody>
      </p:sp>
    </p:spTree>
    <p:extLst>
      <p:ext uri="{BB962C8B-B14F-4D97-AF65-F5344CB8AC3E}">
        <p14:creationId xmlns:p14="http://schemas.microsoft.com/office/powerpoint/2010/main" val="2207727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54198C-EC1A-46F4-A090-B9DB667DD868}"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8818C5-8BF1-4AC1-ABBE-1C6533201736}" type="slidenum">
              <a:rPr lang="ar-IQ" smtClean="0"/>
              <a:t>‹#›</a:t>
            </a:fld>
            <a:endParaRPr lang="ar-IQ"/>
          </a:p>
        </p:txBody>
      </p:sp>
    </p:spTree>
    <p:extLst>
      <p:ext uri="{BB962C8B-B14F-4D97-AF65-F5344CB8AC3E}">
        <p14:creationId xmlns:p14="http://schemas.microsoft.com/office/powerpoint/2010/main" val="1756439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54198C-EC1A-46F4-A090-B9DB667DD868}"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8818C5-8BF1-4AC1-ABBE-1C6533201736}" type="slidenum">
              <a:rPr lang="ar-IQ" smtClean="0"/>
              <a:t>‹#›</a:t>
            </a:fld>
            <a:endParaRPr lang="ar-IQ"/>
          </a:p>
        </p:txBody>
      </p:sp>
    </p:spTree>
    <p:extLst>
      <p:ext uri="{BB962C8B-B14F-4D97-AF65-F5344CB8AC3E}">
        <p14:creationId xmlns:p14="http://schemas.microsoft.com/office/powerpoint/2010/main" val="2099170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C54198C-EC1A-46F4-A090-B9DB667DD868}" type="datetimeFigureOut">
              <a:rPr lang="ar-IQ" smtClean="0"/>
              <a:t>02/04/1440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8818C5-8BF1-4AC1-ABBE-1C6533201736}" type="slidenum">
              <a:rPr lang="ar-IQ" smtClean="0"/>
              <a:t>‹#›</a:t>
            </a:fld>
            <a:endParaRPr lang="ar-IQ"/>
          </a:p>
        </p:txBody>
      </p:sp>
    </p:spTree>
    <p:extLst>
      <p:ext uri="{BB962C8B-B14F-4D97-AF65-F5344CB8AC3E}">
        <p14:creationId xmlns:p14="http://schemas.microsoft.com/office/powerpoint/2010/main" val="1301705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548680"/>
            <a:ext cx="8784976" cy="582313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342900" lvl="0" indent="-342900">
              <a:lnSpc>
                <a:spcPct val="115000"/>
              </a:lnSpc>
              <a:buFont typeface="Wingdings"/>
              <a:buChar char=""/>
            </a:pPr>
            <a:r>
              <a:rPr lang="ar-SA" sz="4000" b="1" dirty="0">
                <a:solidFill>
                  <a:srgbClr val="FF0000"/>
                </a:solidFill>
                <a:ea typeface="Times New Roman"/>
                <a:cs typeface="Simplified Arabic"/>
              </a:rPr>
              <a:t>التمريرة باليدين من فوق الرأس :</a:t>
            </a:r>
            <a:endParaRPr lang="en-US" sz="4000" b="1" dirty="0">
              <a:solidFill>
                <a:srgbClr val="FF0000"/>
              </a:solidFill>
              <a:ea typeface="Calibri"/>
              <a:cs typeface="Arial"/>
            </a:endParaRPr>
          </a:p>
          <a:p>
            <a:pPr algn="just">
              <a:lnSpc>
                <a:spcPct val="115000"/>
              </a:lnSpc>
            </a:pPr>
            <a:r>
              <a:rPr lang="ar-SA" sz="3200" b="1" dirty="0">
                <a:ea typeface="Times New Roman"/>
                <a:cs typeface="Simplified Arabic"/>
              </a:rPr>
              <a:t>هذا النوع من التمرير فعّال الى حد كبير لتمرير الكرة من فوق رأس المدافع بواسطة اللاعبين الأطول قامة عن منافسيهم وخاصة إلى لاعب الارتكاز.</a:t>
            </a:r>
            <a:endParaRPr lang="en-US" sz="3200" b="1" dirty="0">
              <a:ea typeface="Calibri"/>
              <a:cs typeface="Arial"/>
            </a:endParaRPr>
          </a:p>
          <a:p>
            <a:pPr>
              <a:lnSpc>
                <a:spcPct val="115000"/>
              </a:lnSpc>
            </a:pPr>
            <a:r>
              <a:rPr lang="ar-SA" sz="3200" b="1" dirty="0">
                <a:ea typeface="Times New Roman"/>
                <a:cs typeface="Simplified Arabic"/>
              </a:rPr>
              <a:t> </a:t>
            </a:r>
            <a:r>
              <a:rPr lang="ar-SA" sz="3200" b="1" dirty="0" smtClean="0">
                <a:solidFill>
                  <a:srgbClr val="FF0000"/>
                </a:solidFill>
                <a:ea typeface="Times New Roman"/>
                <a:cs typeface="Simplified Arabic"/>
              </a:rPr>
              <a:t>الأداء </a:t>
            </a:r>
            <a:r>
              <a:rPr lang="ar-SA" sz="3200" b="1" dirty="0">
                <a:solidFill>
                  <a:srgbClr val="FF0000"/>
                </a:solidFill>
                <a:ea typeface="Times New Roman"/>
                <a:cs typeface="Simplified Arabic"/>
              </a:rPr>
              <a:t>الفني للتمريرة باليدين من فوق الرأس (طريقة الأداء):</a:t>
            </a:r>
            <a:endParaRPr lang="en-US" sz="3200" b="1" dirty="0">
              <a:solidFill>
                <a:srgbClr val="FF0000"/>
              </a:solidFill>
              <a:ea typeface="Calibri"/>
              <a:cs typeface="Arial"/>
            </a:endParaRPr>
          </a:p>
          <a:p>
            <a:pPr lvl="0">
              <a:lnSpc>
                <a:spcPct val="115000"/>
              </a:lnSpc>
            </a:pPr>
            <a:r>
              <a:rPr lang="en-US" sz="3200" b="1" dirty="0" smtClean="0">
                <a:ea typeface="Times New Roman"/>
                <a:cs typeface="Simplified Arabic"/>
              </a:rPr>
              <a:t> </a:t>
            </a:r>
            <a:r>
              <a:rPr lang="en-US" sz="3200" b="1" dirty="0" smtClean="0">
                <a:solidFill>
                  <a:srgbClr val="FF0000"/>
                </a:solidFill>
                <a:ea typeface="Times New Roman"/>
                <a:cs typeface="Simplified Arabic"/>
              </a:rPr>
              <a:t>-1</a:t>
            </a:r>
            <a:r>
              <a:rPr lang="ar-SA" sz="3200" b="1" dirty="0" smtClean="0">
                <a:ea typeface="Times New Roman"/>
                <a:cs typeface="Simplified Arabic"/>
              </a:rPr>
              <a:t>مسك </a:t>
            </a:r>
            <a:r>
              <a:rPr lang="ar-SA" sz="3200" b="1" dirty="0">
                <a:ea typeface="Times New Roman"/>
                <a:cs typeface="Simplified Arabic"/>
              </a:rPr>
              <a:t>الكرة بالوضع الصحيح باليدين وتوضع اعلى الرأس.</a:t>
            </a:r>
            <a:endParaRPr lang="en-US" sz="3200" b="1" dirty="0">
              <a:ea typeface="Calibri"/>
              <a:cs typeface="Arial"/>
            </a:endParaRPr>
          </a:p>
          <a:p>
            <a:pPr lvl="0">
              <a:lnSpc>
                <a:spcPct val="115000"/>
              </a:lnSpc>
            </a:pPr>
            <a:r>
              <a:rPr lang="en-US" sz="3200" b="1" dirty="0" smtClean="0">
                <a:ea typeface="Times New Roman"/>
                <a:cs typeface="Simplified Arabic"/>
              </a:rPr>
              <a:t> </a:t>
            </a:r>
            <a:r>
              <a:rPr lang="en-US" sz="3200" b="1" dirty="0">
                <a:solidFill>
                  <a:srgbClr val="FF0000"/>
                </a:solidFill>
                <a:ea typeface="Times New Roman"/>
                <a:cs typeface="Simplified Arabic"/>
              </a:rPr>
              <a:t>-2</a:t>
            </a:r>
            <a:r>
              <a:rPr lang="ar-SA" sz="3200" b="1" dirty="0" smtClean="0">
                <a:ea typeface="Times New Roman"/>
                <a:cs typeface="Simplified Arabic"/>
              </a:rPr>
              <a:t>مد </a:t>
            </a:r>
            <a:r>
              <a:rPr lang="ar-SA" sz="3200" b="1" dirty="0">
                <a:ea typeface="Times New Roman"/>
                <a:cs typeface="Simplified Arabic"/>
              </a:rPr>
              <a:t>الذراعين أعلى الرأس.</a:t>
            </a:r>
            <a:endParaRPr lang="en-US" sz="3200" b="1" dirty="0">
              <a:ea typeface="Calibri"/>
              <a:cs typeface="Arial"/>
            </a:endParaRPr>
          </a:p>
          <a:p>
            <a:pPr lvl="0">
              <a:lnSpc>
                <a:spcPct val="115000"/>
              </a:lnSpc>
            </a:pPr>
            <a:r>
              <a:rPr lang="en-US" sz="3200" b="1" dirty="0" smtClean="0">
                <a:ea typeface="Times New Roman"/>
                <a:cs typeface="Simplified Arabic"/>
              </a:rPr>
              <a:t> </a:t>
            </a:r>
            <a:r>
              <a:rPr lang="en-US" sz="3200" b="1" dirty="0">
                <a:solidFill>
                  <a:srgbClr val="FF0000"/>
                </a:solidFill>
                <a:ea typeface="Times New Roman"/>
                <a:cs typeface="Simplified Arabic"/>
              </a:rPr>
              <a:t>-3</a:t>
            </a:r>
            <a:r>
              <a:rPr lang="ar-SA" sz="3200" b="1" dirty="0" smtClean="0">
                <a:ea typeface="Times New Roman"/>
                <a:cs typeface="Simplified Arabic"/>
              </a:rPr>
              <a:t>أخذ </a:t>
            </a:r>
            <a:r>
              <a:rPr lang="ar-SA" sz="3200" b="1" dirty="0">
                <a:ea typeface="Times New Roman"/>
                <a:cs typeface="Simplified Arabic"/>
              </a:rPr>
              <a:t>خطوة الى الامام في اتجاه الزميل.</a:t>
            </a:r>
            <a:endParaRPr lang="en-US" sz="3200" b="1" dirty="0">
              <a:ea typeface="Calibri"/>
              <a:cs typeface="Arial"/>
            </a:endParaRPr>
          </a:p>
          <a:p>
            <a:pPr lvl="0">
              <a:lnSpc>
                <a:spcPct val="115000"/>
              </a:lnSpc>
            </a:pPr>
            <a:r>
              <a:rPr lang="en-US" sz="3200" b="1" dirty="0" smtClean="0">
                <a:ea typeface="Times New Roman"/>
                <a:cs typeface="Simplified Arabic"/>
              </a:rPr>
              <a:t> </a:t>
            </a:r>
            <a:r>
              <a:rPr lang="en-US" sz="3200" b="1" dirty="0">
                <a:solidFill>
                  <a:srgbClr val="FF0000"/>
                </a:solidFill>
                <a:ea typeface="Times New Roman"/>
                <a:cs typeface="Simplified Arabic"/>
              </a:rPr>
              <a:t>-4</a:t>
            </a:r>
            <a:r>
              <a:rPr lang="ar-SA" sz="3200" b="1" dirty="0" smtClean="0">
                <a:ea typeface="Times New Roman"/>
                <a:cs typeface="Simplified Arabic"/>
              </a:rPr>
              <a:t>تدفع </a:t>
            </a:r>
            <a:r>
              <a:rPr lang="ar-SA" sz="3200" b="1" dirty="0">
                <a:ea typeface="Times New Roman"/>
                <a:cs typeface="Simplified Arabic"/>
              </a:rPr>
              <a:t>الكرة بالذراعين بقوة.</a:t>
            </a:r>
            <a:endParaRPr lang="en-US" sz="3200" b="1" dirty="0">
              <a:ea typeface="Calibri"/>
              <a:cs typeface="Arial"/>
            </a:endParaRPr>
          </a:p>
          <a:p>
            <a:r>
              <a:rPr lang="en-US" sz="3200" b="1" dirty="0" smtClean="0">
                <a:effectLst/>
                <a:ea typeface="Times New Roman"/>
                <a:cs typeface="Simplified Arabic"/>
              </a:rPr>
              <a:t> </a:t>
            </a:r>
            <a:r>
              <a:rPr lang="en-US" sz="3200" b="1" dirty="0">
                <a:solidFill>
                  <a:srgbClr val="FF0000"/>
                </a:solidFill>
                <a:ea typeface="Times New Roman"/>
                <a:cs typeface="Simplified Arabic"/>
              </a:rPr>
              <a:t>-5</a:t>
            </a:r>
            <a:r>
              <a:rPr lang="ar-SA" sz="3200" b="1" dirty="0" smtClean="0">
                <a:effectLst/>
                <a:ea typeface="Times New Roman"/>
                <a:cs typeface="Simplified Arabic"/>
              </a:rPr>
              <a:t>ثني الرسغين بقوة الى الامام لزيادة سرعة التمرير. </a:t>
            </a:r>
            <a:endParaRPr lang="ar-IQ" sz="3200" b="1" dirty="0"/>
          </a:p>
        </p:txBody>
      </p:sp>
    </p:spTree>
    <p:extLst>
      <p:ext uri="{BB962C8B-B14F-4D97-AF65-F5344CB8AC3E}">
        <p14:creationId xmlns:p14="http://schemas.microsoft.com/office/powerpoint/2010/main" val="1427812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871343" y="3356992"/>
            <a:ext cx="7332059" cy="3168352"/>
          </a:xfrm>
          <a:prstGeom prst="rect">
            <a:avLst/>
          </a:prstGeom>
          <a:solidFill>
            <a:srgbClr val="92D050"/>
          </a:solidFill>
          <a:effectLst>
            <a:outerShdw blurRad="50800" dist="38100" dir="2700000" algn="tl" rotWithShape="0">
              <a:prstClr val="black">
                <a:alpha val="40000"/>
              </a:prstClr>
            </a:outerShdw>
          </a:effectLst>
        </p:spPr>
        <p:style>
          <a:lnRef idx="0">
            <a:schemeClr val="accent3"/>
          </a:lnRef>
          <a:fillRef idx="3">
            <a:schemeClr val="accent3"/>
          </a:fillRef>
          <a:effectRef idx="3">
            <a:schemeClr val="accent3"/>
          </a:effectRef>
          <a:fontRef idx="minor">
            <a:schemeClr val="lt1"/>
          </a:fontRef>
        </p:style>
      </p:pic>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827584" y="260648"/>
            <a:ext cx="7344815" cy="2664296"/>
          </a:xfrm>
          <a:prstGeom prst="rect">
            <a:avLst/>
          </a:prstGeom>
          <a:solidFill>
            <a:srgbClr val="00B050"/>
          </a:solidFill>
        </p:spPr>
      </p:pic>
    </p:spTree>
    <p:extLst>
      <p:ext uri="{BB962C8B-B14F-4D97-AF65-F5344CB8AC3E}">
        <p14:creationId xmlns:p14="http://schemas.microsoft.com/office/powerpoint/2010/main" val="2370697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676456" cy="7029617"/>
          </a:xfrm>
          <a:prstGeom prst="rect">
            <a:avLst/>
          </a:prstGeom>
          <a:solidFill>
            <a:schemeClr val="tx1"/>
          </a:solidFill>
        </p:spPr>
        <p:txBody>
          <a:bodyPr wrap="square">
            <a:spAutoFit/>
          </a:bodyPr>
          <a:lstStyle/>
          <a:p>
            <a:pPr marL="342900" lvl="0" indent="-342900">
              <a:lnSpc>
                <a:spcPct val="115000"/>
              </a:lnSpc>
              <a:buFont typeface="Wingdings"/>
              <a:buChar char=""/>
            </a:pPr>
            <a:r>
              <a:rPr lang="ar-SA" sz="2800" b="1" dirty="0">
                <a:solidFill>
                  <a:srgbClr val="FF0000"/>
                </a:solidFill>
                <a:ea typeface="Times New Roman"/>
                <a:cs typeface="Simplified Arabic"/>
              </a:rPr>
              <a:t>التمريرة</a:t>
            </a:r>
            <a:r>
              <a:rPr lang="ar-SA" sz="2800" dirty="0">
                <a:solidFill>
                  <a:srgbClr val="FF0000"/>
                </a:solidFill>
                <a:ea typeface="Times New Roman"/>
                <a:cs typeface="Simplified Arabic"/>
              </a:rPr>
              <a:t> </a:t>
            </a:r>
            <a:r>
              <a:rPr lang="ar-SA" sz="2800" b="1" dirty="0">
                <a:solidFill>
                  <a:srgbClr val="FF0000"/>
                </a:solidFill>
                <a:ea typeface="Times New Roman"/>
                <a:cs typeface="Simplified Arabic"/>
              </a:rPr>
              <a:t>بيد واحدة من مستوى الكتف :</a:t>
            </a:r>
            <a:endParaRPr lang="en-US" sz="2800" dirty="0">
              <a:solidFill>
                <a:srgbClr val="FF0000"/>
              </a:solidFill>
              <a:ea typeface="Calibri"/>
              <a:cs typeface="Arial"/>
            </a:endParaRPr>
          </a:p>
          <a:p>
            <a:pPr algn="just">
              <a:lnSpc>
                <a:spcPct val="115000"/>
              </a:lnSpc>
            </a:pPr>
            <a:r>
              <a:rPr lang="ar-SA" sz="2800" dirty="0">
                <a:solidFill>
                  <a:schemeClr val="bg1"/>
                </a:solidFill>
                <a:ea typeface="Times New Roman"/>
                <a:cs typeface="Simplified Arabic"/>
              </a:rPr>
              <a:t>قد لا يستطيع اللاعب تمرير الكرة باليدين في جميع ظروف اللعب ومواقفه فكثيراً ما يواجه مواقف تجبره على استخدام التمرير بيد واحدة خاصة إذا كان محاصراً من أحد المدافعين أو إذا كان يريد تمرير الكرة لمسافات متوسطة أو بعيدة وتستخدم عادةً في الهجوم السريع أو الخاطف. </a:t>
            </a:r>
            <a:endParaRPr lang="ar-SA" sz="2800" dirty="0" smtClean="0">
              <a:solidFill>
                <a:schemeClr val="bg1"/>
              </a:solidFill>
              <a:ea typeface="Times New Roman"/>
              <a:cs typeface="Simplified Arabic"/>
            </a:endParaRPr>
          </a:p>
          <a:p>
            <a:pPr algn="just">
              <a:lnSpc>
                <a:spcPct val="115000"/>
              </a:lnSpc>
            </a:pPr>
            <a:r>
              <a:rPr lang="ar-SA" sz="2800" b="1" dirty="0">
                <a:solidFill>
                  <a:srgbClr val="FF0000"/>
                </a:solidFill>
                <a:ea typeface="Times New Roman"/>
                <a:cs typeface="Simplified Arabic"/>
              </a:rPr>
              <a:t>الأداء الفني للتمريرة</a:t>
            </a:r>
            <a:r>
              <a:rPr lang="ar-SA" sz="2800" dirty="0">
                <a:solidFill>
                  <a:srgbClr val="FF0000"/>
                </a:solidFill>
                <a:ea typeface="Times New Roman"/>
                <a:cs typeface="Simplified Arabic"/>
              </a:rPr>
              <a:t> </a:t>
            </a:r>
            <a:r>
              <a:rPr lang="ar-SA" sz="2800" b="1" dirty="0">
                <a:solidFill>
                  <a:srgbClr val="FF0000"/>
                </a:solidFill>
                <a:ea typeface="Times New Roman"/>
                <a:cs typeface="Simplified Arabic"/>
              </a:rPr>
              <a:t>بيد واحدة من مستوى الكتف (طريقة الأداء):</a:t>
            </a:r>
            <a:endParaRPr lang="en-US" sz="2800" dirty="0">
              <a:solidFill>
                <a:srgbClr val="FF0000"/>
              </a:solidFill>
              <a:ea typeface="Calibri"/>
              <a:cs typeface="Arial"/>
            </a:endParaRPr>
          </a:p>
          <a:p>
            <a:pPr lvl="0" algn="just">
              <a:lnSpc>
                <a:spcPct val="115000"/>
              </a:lnSpc>
            </a:pPr>
            <a:r>
              <a:rPr lang="en-US" sz="2800" dirty="0" smtClean="0">
                <a:solidFill>
                  <a:schemeClr val="bg1"/>
                </a:solidFill>
                <a:ea typeface="Times New Roman"/>
                <a:cs typeface="Simplified Arabic"/>
              </a:rPr>
              <a:t> </a:t>
            </a:r>
            <a:r>
              <a:rPr lang="en-US" sz="2800" b="1" dirty="0" smtClean="0">
                <a:solidFill>
                  <a:srgbClr val="FF0000"/>
                </a:solidFill>
                <a:ea typeface="Times New Roman"/>
                <a:cs typeface="Simplified Arabic"/>
              </a:rPr>
              <a:t>-1</a:t>
            </a:r>
            <a:r>
              <a:rPr lang="ar-SA" sz="2800" dirty="0" smtClean="0">
                <a:solidFill>
                  <a:schemeClr val="bg1"/>
                </a:solidFill>
                <a:ea typeface="Times New Roman"/>
                <a:cs typeface="Simplified Arabic"/>
              </a:rPr>
              <a:t>عند </a:t>
            </a:r>
            <a:r>
              <a:rPr lang="ar-SA" sz="2800" dirty="0">
                <a:solidFill>
                  <a:schemeClr val="bg1"/>
                </a:solidFill>
                <a:ea typeface="Times New Roman"/>
                <a:cs typeface="Simplified Arabic"/>
              </a:rPr>
              <a:t>استقبال الكرة يأخذ خطوة إلى الأمام.</a:t>
            </a:r>
            <a:endParaRPr lang="en-US" sz="2800" dirty="0">
              <a:solidFill>
                <a:schemeClr val="bg1"/>
              </a:solidFill>
              <a:ea typeface="Calibri"/>
              <a:cs typeface="Arial"/>
            </a:endParaRPr>
          </a:p>
          <a:p>
            <a:pPr lvl="0" algn="just">
              <a:lnSpc>
                <a:spcPct val="115000"/>
              </a:lnSpc>
            </a:pPr>
            <a:r>
              <a:rPr lang="en-US" sz="2800" dirty="0" smtClean="0">
                <a:solidFill>
                  <a:schemeClr val="bg1"/>
                </a:solidFill>
                <a:ea typeface="Times New Roman"/>
                <a:cs typeface="Simplified Arabic"/>
              </a:rPr>
              <a:t> </a:t>
            </a:r>
            <a:r>
              <a:rPr lang="en-US" sz="2800" b="1" dirty="0">
                <a:solidFill>
                  <a:srgbClr val="FF0000"/>
                </a:solidFill>
                <a:ea typeface="Times New Roman"/>
                <a:cs typeface="Simplified Arabic"/>
              </a:rPr>
              <a:t>-2</a:t>
            </a:r>
            <a:r>
              <a:rPr lang="ar-SA" sz="2800" dirty="0" smtClean="0">
                <a:solidFill>
                  <a:schemeClr val="bg1"/>
                </a:solidFill>
                <a:ea typeface="Times New Roman"/>
                <a:cs typeface="Simplified Arabic"/>
              </a:rPr>
              <a:t>وضع </a:t>
            </a:r>
            <a:r>
              <a:rPr lang="ar-SA" sz="2800" dirty="0">
                <a:solidFill>
                  <a:schemeClr val="bg1"/>
                </a:solidFill>
                <a:ea typeface="Times New Roman"/>
                <a:cs typeface="Simplified Arabic"/>
              </a:rPr>
              <a:t>الكرة بمستوى الكتف بجذبها بكلتا اليدين إلى الخلف.</a:t>
            </a:r>
            <a:endParaRPr lang="en-US" sz="2800" dirty="0">
              <a:solidFill>
                <a:schemeClr val="bg1"/>
              </a:solidFill>
              <a:ea typeface="Calibri"/>
              <a:cs typeface="Arial"/>
            </a:endParaRPr>
          </a:p>
          <a:p>
            <a:pPr lvl="0" algn="just">
              <a:lnSpc>
                <a:spcPct val="115000"/>
              </a:lnSpc>
            </a:pPr>
            <a:r>
              <a:rPr lang="en-US" sz="2800" dirty="0" smtClean="0">
                <a:solidFill>
                  <a:schemeClr val="bg1"/>
                </a:solidFill>
                <a:ea typeface="Times New Roman"/>
                <a:cs typeface="Simplified Arabic"/>
              </a:rPr>
              <a:t> </a:t>
            </a:r>
            <a:r>
              <a:rPr lang="en-US" sz="2800" b="1" dirty="0">
                <a:solidFill>
                  <a:srgbClr val="FF0000"/>
                </a:solidFill>
                <a:ea typeface="Times New Roman"/>
                <a:cs typeface="Simplified Arabic"/>
              </a:rPr>
              <a:t>-3</a:t>
            </a:r>
            <a:r>
              <a:rPr lang="ar-SA" sz="2800" dirty="0" smtClean="0">
                <a:solidFill>
                  <a:schemeClr val="bg1"/>
                </a:solidFill>
                <a:ea typeface="Times New Roman"/>
                <a:cs typeface="Simplified Arabic"/>
              </a:rPr>
              <a:t>الرأس </a:t>
            </a:r>
            <a:r>
              <a:rPr lang="ar-SA" sz="2800" dirty="0">
                <a:solidFill>
                  <a:schemeClr val="bg1"/>
                </a:solidFill>
                <a:ea typeface="Times New Roman"/>
                <a:cs typeface="Simplified Arabic"/>
              </a:rPr>
              <a:t>عالياً والنظر إلى </a:t>
            </a:r>
            <a:r>
              <a:rPr lang="ar-SA" sz="2800" dirty="0" smtClean="0">
                <a:solidFill>
                  <a:schemeClr val="bg1"/>
                </a:solidFill>
                <a:ea typeface="Times New Roman"/>
                <a:cs typeface="Simplified Arabic"/>
              </a:rPr>
              <a:t>الأمام.</a:t>
            </a:r>
            <a:endParaRPr lang="en-US" sz="2800" dirty="0" smtClean="0">
              <a:solidFill>
                <a:schemeClr val="bg1"/>
              </a:solidFill>
              <a:ea typeface="Calibri"/>
              <a:cs typeface="Arial"/>
            </a:endParaRPr>
          </a:p>
          <a:p>
            <a:pPr lvl="0" algn="just">
              <a:lnSpc>
                <a:spcPct val="115000"/>
              </a:lnSpc>
            </a:pPr>
            <a:r>
              <a:rPr lang="en-US" sz="2800" dirty="0" smtClean="0">
                <a:solidFill>
                  <a:schemeClr val="bg1"/>
                </a:solidFill>
                <a:ea typeface="Times New Roman"/>
                <a:cs typeface="Simplified Arabic"/>
              </a:rPr>
              <a:t> </a:t>
            </a:r>
            <a:r>
              <a:rPr lang="en-US" sz="2800" b="1" dirty="0">
                <a:solidFill>
                  <a:srgbClr val="FF0000"/>
                </a:solidFill>
                <a:ea typeface="Times New Roman"/>
                <a:cs typeface="Simplified Arabic"/>
              </a:rPr>
              <a:t>-4</a:t>
            </a:r>
            <a:r>
              <a:rPr lang="ar-SA" sz="2800" dirty="0" smtClean="0">
                <a:solidFill>
                  <a:schemeClr val="bg1"/>
                </a:solidFill>
                <a:ea typeface="Times New Roman"/>
                <a:cs typeface="Simplified Arabic"/>
              </a:rPr>
              <a:t>تمرر الكرة بيد واحدة وتكون اليد الأخرى ساندة للكرة ولحفظ الإتزان.</a:t>
            </a:r>
            <a:endParaRPr lang="en-US" sz="2800" dirty="0" smtClean="0">
              <a:solidFill>
                <a:schemeClr val="bg1"/>
              </a:solidFill>
              <a:ea typeface="Calibri"/>
              <a:cs typeface="Arial"/>
            </a:endParaRPr>
          </a:p>
          <a:p>
            <a:pPr lvl="0" algn="just">
              <a:lnSpc>
                <a:spcPct val="115000"/>
              </a:lnSpc>
            </a:pPr>
            <a:r>
              <a:rPr lang="en-US" sz="2800" dirty="0" smtClean="0">
                <a:solidFill>
                  <a:schemeClr val="bg1"/>
                </a:solidFill>
                <a:ea typeface="Times New Roman"/>
                <a:cs typeface="Simplified Arabic"/>
              </a:rPr>
              <a:t> </a:t>
            </a:r>
            <a:r>
              <a:rPr lang="en-US" sz="2800" b="1" dirty="0">
                <a:solidFill>
                  <a:srgbClr val="FF0000"/>
                </a:solidFill>
                <a:ea typeface="Times New Roman"/>
                <a:cs typeface="Simplified Arabic"/>
              </a:rPr>
              <a:t>-5</a:t>
            </a:r>
            <a:r>
              <a:rPr lang="ar-SA" sz="2800" dirty="0" smtClean="0">
                <a:solidFill>
                  <a:schemeClr val="bg1"/>
                </a:solidFill>
                <a:ea typeface="Times New Roman"/>
                <a:cs typeface="Simplified Arabic"/>
              </a:rPr>
              <a:t>يتم </a:t>
            </a:r>
            <a:r>
              <a:rPr lang="ar-SA" sz="2800" dirty="0">
                <a:solidFill>
                  <a:schemeClr val="bg1"/>
                </a:solidFill>
                <a:ea typeface="Times New Roman"/>
                <a:cs typeface="Simplified Arabic"/>
              </a:rPr>
              <a:t>التمرير بدفع الكرة بالذراع </a:t>
            </a:r>
            <a:r>
              <a:rPr lang="ar-SA" sz="2800" dirty="0" smtClean="0">
                <a:solidFill>
                  <a:schemeClr val="bg1"/>
                </a:solidFill>
                <a:ea typeface="Times New Roman"/>
                <a:cs typeface="Simplified Arabic"/>
              </a:rPr>
              <a:t>بمده </a:t>
            </a:r>
            <a:r>
              <a:rPr lang="ar-SA" sz="2800" dirty="0">
                <a:solidFill>
                  <a:schemeClr val="bg1"/>
                </a:solidFill>
                <a:ea typeface="Times New Roman"/>
                <a:cs typeface="Simplified Arabic"/>
              </a:rPr>
              <a:t>بالكامل ودفع الكرة برسغ اليد والأصابع</a:t>
            </a:r>
            <a:endParaRPr lang="en-US" sz="2800" dirty="0">
              <a:solidFill>
                <a:schemeClr val="bg1"/>
              </a:solidFill>
              <a:ea typeface="Calibri"/>
              <a:cs typeface="Arial"/>
            </a:endParaRPr>
          </a:p>
          <a:p>
            <a:pPr lvl="0" algn="just">
              <a:lnSpc>
                <a:spcPct val="115000"/>
              </a:lnSpc>
            </a:pPr>
            <a:r>
              <a:rPr lang="en-US" sz="2800" dirty="0" smtClean="0">
                <a:solidFill>
                  <a:schemeClr val="bg1"/>
                </a:solidFill>
                <a:ea typeface="Times New Roman"/>
                <a:cs typeface="Simplified Arabic"/>
              </a:rPr>
              <a:t> </a:t>
            </a:r>
            <a:r>
              <a:rPr lang="en-US" sz="2800" b="1" dirty="0">
                <a:solidFill>
                  <a:srgbClr val="FF0000"/>
                </a:solidFill>
                <a:ea typeface="Times New Roman"/>
                <a:cs typeface="Simplified Arabic"/>
              </a:rPr>
              <a:t>-6</a:t>
            </a:r>
            <a:r>
              <a:rPr lang="ar-SA" sz="2800" dirty="0" smtClean="0">
                <a:solidFill>
                  <a:schemeClr val="bg1"/>
                </a:solidFill>
                <a:ea typeface="Times New Roman"/>
                <a:cs typeface="Simplified Arabic"/>
              </a:rPr>
              <a:t>نقل </a:t>
            </a:r>
            <a:r>
              <a:rPr lang="ar-SA" sz="2800" dirty="0">
                <a:solidFill>
                  <a:schemeClr val="bg1"/>
                </a:solidFill>
                <a:ea typeface="Times New Roman"/>
                <a:cs typeface="Simplified Arabic"/>
              </a:rPr>
              <a:t>الرجل الخلفية إلى الأمام لإكساب الكرة قوة دافعة لازمة والحفاظ على إتزان الجسم.</a:t>
            </a:r>
            <a:endParaRPr lang="en-US" sz="2800" dirty="0">
              <a:solidFill>
                <a:schemeClr val="bg1"/>
              </a:solidFill>
              <a:ea typeface="Calibri"/>
              <a:cs typeface="Arial"/>
            </a:endParaRPr>
          </a:p>
          <a:p>
            <a:pPr algn="just">
              <a:lnSpc>
                <a:spcPct val="115000"/>
              </a:lnSpc>
            </a:pPr>
            <a:endParaRPr lang="en-US" sz="2800" dirty="0">
              <a:solidFill>
                <a:schemeClr val="bg1"/>
              </a:solidFill>
              <a:ea typeface="Calibri"/>
              <a:cs typeface="Arial"/>
            </a:endParaRPr>
          </a:p>
        </p:txBody>
      </p:sp>
    </p:spTree>
    <p:extLst>
      <p:ext uri="{BB962C8B-B14F-4D97-AF65-F5344CB8AC3E}">
        <p14:creationId xmlns:p14="http://schemas.microsoft.com/office/powerpoint/2010/main" val="1551632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1068368" y="836712"/>
            <a:ext cx="7128792" cy="4464496"/>
          </a:xfrm>
          <a:prstGeom prst="rect">
            <a:avLst/>
          </a:prstGeom>
          <a:solidFill>
            <a:srgbClr val="FF0000"/>
          </a:solidFill>
        </p:spPr>
      </p:pic>
    </p:spTree>
    <p:extLst>
      <p:ext uri="{BB962C8B-B14F-4D97-AF65-F5344CB8AC3E}">
        <p14:creationId xmlns:p14="http://schemas.microsoft.com/office/powerpoint/2010/main" val="2711151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178</Words>
  <Application>Microsoft Office PowerPoint</Application>
  <PresentationFormat>On-screen Show (4:3)</PresentationFormat>
  <Paragraphs>17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Ali</cp:lastModifiedBy>
  <cp:revision>2</cp:revision>
  <dcterms:created xsi:type="dcterms:W3CDTF">2018-12-10T10:41:38Z</dcterms:created>
  <dcterms:modified xsi:type="dcterms:W3CDTF">2018-12-10T10:57:53Z</dcterms:modified>
</cp:coreProperties>
</file>